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6.png" ContentType="image/png"/>
  <Override PartName="/ppt/media/image20.png" ContentType="image/png"/>
  <Override PartName="/ppt/media/image18.png" ContentType="image/png"/>
  <Override PartName="/ppt/media/image9.png" ContentType="image/png"/>
  <Override PartName="/ppt/media/image29.png" ContentType="image/png"/>
  <Override PartName="/ppt/media/image31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8.png" ContentType="image/png"/>
  <Override PartName="/ppt/media/image13.png" ContentType="image/png"/>
  <Override PartName="/ppt/media/image30.png" ContentType="image/png"/>
  <Override PartName="/ppt/media/image2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1.jpeg" ContentType="image/jpeg"/>
  <Override PartName="/ppt/media/image10.png" ContentType="image/png"/>
  <Override PartName="/ppt/media/image5.png" ContentType="image/png"/>
  <Override PartName="/ppt/media/image35.png" ContentType="image/png"/>
  <Override PartName="/ppt/media/image14.gif" ContentType="image/gif"/>
  <Override PartName="/ppt/media/image17.png" ContentType="image/png"/>
  <Override PartName="/ppt/media/image15.gif" ContentType="image/gif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dt" idx="1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ftr" idx="1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sldNum" idx="1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FEB8C2F-B958-45BB-ADF9-ACFDD145499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7" name="Google Shape;204;p18:notes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CC47121-33A0-4190-8DC0-AD672208E0F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49" name="Google Shape;66;p3:notes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849BED6-AE38-4834-B06C-10BD68BB267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2" name="Google Shape;76;p4:notes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6CE69EF-08EC-413A-88DB-3E35DC52DCC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BC91690-7979-426F-BD70-F800016B85EB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040" cy="3425040"/>
          </a:xfrm>
          <a:prstGeom prst="rect">
            <a:avLst/>
          </a:prstGeom>
          <a:ln w="0">
            <a:noFill/>
          </a:ln>
        </p:spPr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C0500CC-1FD3-4B80-9058-AE8407D2F20D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4925BB3-3A47-40D6-BD66-43F2973C429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040" cy="342504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B2F235D-0027-4453-954D-FBD40A5C6631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4027422-A1E1-4944-8E14-172D47058F0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040" cy="3425040"/>
          </a:xfrm>
          <a:prstGeom prst="rect">
            <a:avLst/>
          </a:prstGeom>
          <a:ln w="0">
            <a:noFill/>
          </a:ln>
        </p:spPr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632FF29-EF85-4722-87FF-9679A1FFE945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48FD51-BF03-4627-B8E9-8D1B0FBB9DB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CC7B8A-815F-427F-83D9-0CF4580113B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161946-5BAA-4B64-A5B3-14762D67D66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75D955-E8F7-4DE8-B5D5-929729DA966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32EF3A7-C7C8-4C0F-A97D-A7E1BB77B5C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AAAC3B5-35B9-411B-8C72-ACFD5C73623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9BC3F55-B168-4D28-BB91-493557CA048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14E045-BF5C-4D60-82AB-A169B0CDE2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97BE9FF-8A68-4151-B389-94C39A17611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D5239F7-2F20-4B2E-B1F5-474713AD960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8632BA7-1214-47F2-9797-8CC13207AD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50B76E-C1FD-491F-902B-F1CE4854DAB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E0B1292-6983-4110-9C6F-1D6606F70AC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F293D5B-9CD4-43AA-A3E7-84A4028404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D66F31A-2BD6-40E9-8AB7-E323DCD8A7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02C3F57-649B-4A5F-80A3-39F76D48EAC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4CA0DDA-F537-4EFC-A629-781E0B6E3CF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E77A175-FDC6-45D3-85E5-A9310D7D245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236EC27-F8FD-4566-AC84-387D5B57305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6F28E3A-7482-434B-8D71-D247FFDA4A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2CD9195-3FA4-4A68-B054-A5D5E432583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B642F1B-66DE-4575-92D8-15B53CEF5A3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47E4B7-7C3F-446F-917C-CBDCCCFDAC8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452587B-BDCF-4048-9B24-A6A179C9AC0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7F09697-479F-4689-B739-BA005246EB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3B7759C-24DB-4B95-8F52-43533A7B840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AD9C6B3-62AF-46E0-937B-9DB8922221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7D7BBF9-B550-4C0A-8A46-E1392681142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E82A9CE-3799-408E-BD8C-B33ADB9F417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A813EC8-85C4-4AB3-A5A5-99E46734EBF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45CA07A-B119-4CE3-BB6D-F54B72F243B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89CD61F-E8D7-4604-B017-69F0B5F689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D371D08-9441-440B-870D-12DE03186C1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6AFAEC-7D62-4300-84AD-7D85131568B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AA9FB49-1378-46A6-9E7B-8446D26EE4A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61444E6-4132-4F01-83C6-7A3F52A3F31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515C68F-0312-45E8-AF7C-D22C402F80F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F482CD2-559E-471B-8064-28324106A3E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DB1C3DD-1588-4E24-B466-717C10C9E6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33A0167-86F2-417E-85DA-8BD10CDF8D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24BEB4A-C7B8-4A84-B6FC-E9386FB0417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284BF65-A912-47E5-9736-E218D8818B7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6433935-C6DF-49A3-AD5D-B6221C3AED5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BAE1BC-E68C-46A1-89F5-A5410D1346D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B72A31-9F82-489A-9DC7-288650729ED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D56BAC-FC14-40D5-ADDB-61B23BFC455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DAC39C1-EA7E-4F92-B0F0-4A20D0A2563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BC95DC-953F-458F-A3C7-0876F44AC9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9188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2976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1C5122A-BE8A-4706-8644-49BC9DDF035F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20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2976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9188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2976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D7B2BF5-1812-4723-BA95-F437AF7AB51A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2976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3124080" y="6245280"/>
            <a:ext cx="289188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6553080" y="6245280"/>
            <a:ext cx="212976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FA5C8E0-5DD5-4173-BBFB-F25F2F6C86B2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457200" y="6245280"/>
            <a:ext cx="212976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ftr" idx="10"/>
          </p:nvPr>
        </p:nvSpPr>
        <p:spPr>
          <a:xfrm>
            <a:off x="3124080" y="6245280"/>
            <a:ext cx="2893320" cy="47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11"/>
          </p:nvPr>
        </p:nvSpPr>
        <p:spPr>
          <a:xfrm>
            <a:off x="6553080" y="6245280"/>
            <a:ext cx="2131200" cy="47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64B53CB-AE13-4ED2-B5C8-39B3AE377D68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2"/>
          </p:nvPr>
        </p:nvSpPr>
        <p:spPr>
          <a:xfrm>
            <a:off x="457200" y="6245280"/>
            <a:ext cx="2131200" cy="47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slideLayout" Target="../slideLayouts/slideLayout25.xml"/><Relationship Id="rId11" Type="http://schemas.openxmlformats.org/officeDocument/2006/relationships/notesSlide" Target="../notesSlides/notesSlide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41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gif"/><Relationship Id="rId3" Type="http://schemas.openxmlformats.org/officeDocument/2006/relationships/image" Target="../media/image15.gif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48;p1"/>
          <p:cNvSpPr/>
          <p:nvPr/>
        </p:nvSpPr>
        <p:spPr>
          <a:xfrm>
            <a:off x="360" y="930240"/>
            <a:ext cx="9143280" cy="33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  <a:ea typeface="Arial"/>
              </a:rPr>
              <a:t>Средняя энергия </a:t>
            </a:r>
            <a:br>
              <a:rPr sz="4200"/>
            </a:br>
            <a:r>
              <a:rPr b="0" lang="en-US" sz="4200" spc="-1" strike="noStrike">
                <a:solidFill>
                  <a:srgbClr val="000000"/>
                </a:solidFill>
                <a:latin typeface="Arial"/>
                <a:ea typeface="Arial"/>
              </a:rPr>
              <a:t>рентгеновского спектра </a:t>
            </a:r>
            <a:br>
              <a:rPr sz="4200"/>
            </a:br>
            <a:r>
              <a:rPr b="0" lang="en-US" sz="4200" spc="-1" strike="noStrike">
                <a:solidFill>
                  <a:srgbClr val="000000"/>
                </a:solidFill>
                <a:latin typeface="Arial"/>
                <a:ea typeface="Arial"/>
              </a:rPr>
              <a:t>как индикатор температуры газа </a:t>
            </a:r>
            <a:br>
              <a:rPr sz="4200"/>
            </a:br>
            <a:r>
              <a:rPr b="0" lang="en-US" sz="4200" spc="-1" strike="noStrike">
                <a:solidFill>
                  <a:srgbClr val="000000"/>
                </a:solidFill>
                <a:latin typeface="Arial"/>
                <a:ea typeface="Arial"/>
              </a:rPr>
              <a:t>в скоплении галактик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71" name="Google Shape;49;p1"/>
          <p:cNvSpPr/>
          <p:nvPr/>
        </p:nvSpPr>
        <p:spPr>
          <a:xfrm>
            <a:off x="369360" y="4826160"/>
            <a:ext cx="4345920" cy="193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Алексей Круглов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Ильдар Хабибуллин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Наталья Лыскова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2" name="Google Shape;50;p1"/>
          <p:cNvSpPr/>
          <p:nvPr/>
        </p:nvSpPr>
        <p:spPr>
          <a:xfrm>
            <a:off x="5025240" y="5173560"/>
            <a:ext cx="3656880" cy="10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ИКИ РАН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6 декабря 2023 г.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3" name="Google Shape;51;p1"/>
          <p:cNvSpPr/>
          <p:nvPr/>
        </p:nvSpPr>
        <p:spPr>
          <a:xfrm>
            <a:off x="8470800" y="6273720"/>
            <a:ext cx="253440" cy="25344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142;p7"/>
          <p:cNvSpPr/>
          <p:nvPr/>
        </p:nvSpPr>
        <p:spPr>
          <a:xfrm>
            <a:off x="0" y="22860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Сравнение температур и светимостей: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спектры vs. симуляции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10" name="Google Shape;143;p7" descr=""/>
          <p:cNvPicPr/>
          <p:nvPr/>
        </p:nvPicPr>
        <p:blipFill>
          <a:blip r:embed="rId1"/>
          <a:stretch/>
        </p:blipFill>
        <p:spPr>
          <a:xfrm>
            <a:off x="313200" y="2046600"/>
            <a:ext cx="8686080" cy="413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1353600" y="253800"/>
            <a:ext cx="6436800" cy="6436800"/>
          </a:xfrm>
          <a:prstGeom prst="rect">
            <a:avLst/>
          </a:prstGeom>
          <a:ln w="0">
            <a:noFill/>
          </a:ln>
        </p:spPr>
      </p:pic>
      <p:sp>
        <p:nvSpPr>
          <p:cNvPr id="212" name="Google Shape;148;p8"/>
          <p:cNvSpPr/>
          <p:nvPr/>
        </p:nvSpPr>
        <p:spPr>
          <a:xfrm>
            <a:off x="0" y="12600"/>
            <a:ext cx="9143280" cy="9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Связь средней энергии спектра и температуры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155;p9" descr=""/>
          <p:cNvPicPr/>
          <p:nvPr/>
        </p:nvPicPr>
        <p:blipFill>
          <a:blip r:embed="rId1"/>
          <a:stretch/>
        </p:blipFill>
        <p:spPr>
          <a:xfrm>
            <a:off x="800280" y="758880"/>
            <a:ext cx="7543080" cy="5387400"/>
          </a:xfrm>
          <a:prstGeom prst="rect">
            <a:avLst/>
          </a:prstGeom>
          <a:ln w="0">
            <a:noFill/>
          </a:ln>
        </p:spPr>
      </p:pic>
      <p:sp>
        <p:nvSpPr>
          <p:cNvPr id="214" name="Google Shape;156;p9"/>
          <p:cNvSpPr/>
          <p:nvPr/>
        </p:nvSpPr>
        <p:spPr>
          <a:xfrm>
            <a:off x="0" y="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Фон рентгеновских фотонов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5" name="Google Shape;157;p9"/>
          <p:cNvSpPr/>
          <p:nvPr/>
        </p:nvSpPr>
        <p:spPr>
          <a:xfrm>
            <a:off x="0" y="6172200"/>
            <a:ext cx="91432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4cccc"/>
                </a:highlight>
                <a:latin typeface="Arial"/>
                <a:ea typeface="Arial"/>
              </a:rPr>
              <a:t>ССЫЛКИ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, Модель нормирована на 1 мин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162;p11" descr=""/>
          <p:cNvPicPr/>
          <p:nvPr/>
        </p:nvPicPr>
        <p:blipFill>
          <a:blip r:embed="rId1"/>
          <a:stretch/>
        </p:blipFill>
        <p:spPr>
          <a:xfrm>
            <a:off x="361080" y="69840"/>
            <a:ext cx="3174120" cy="2709000"/>
          </a:xfrm>
          <a:prstGeom prst="rect">
            <a:avLst/>
          </a:prstGeom>
          <a:ln w="0">
            <a:noFill/>
          </a:ln>
        </p:spPr>
      </p:pic>
      <p:pic>
        <p:nvPicPr>
          <p:cNvPr id="217" name="Google Shape;166;p11" descr=""/>
          <p:cNvPicPr/>
          <p:nvPr/>
        </p:nvPicPr>
        <p:blipFill>
          <a:blip r:embed="rId2"/>
          <a:stretch/>
        </p:blipFill>
        <p:spPr>
          <a:xfrm>
            <a:off x="457200" y="2598840"/>
            <a:ext cx="8228880" cy="4231440"/>
          </a:xfrm>
          <a:prstGeom prst="rect">
            <a:avLst/>
          </a:prstGeom>
          <a:ln w="0">
            <a:noFill/>
          </a:ln>
        </p:spPr>
      </p:pic>
      <p:sp>
        <p:nvSpPr>
          <p:cNvPr id="218" name="Google Shape;104;p 1"/>
          <p:cNvSpPr/>
          <p:nvPr/>
        </p:nvSpPr>
        <p:spPr>
          <a:xfrm>
            <a:off x="4164120" y="531360"/>
            <a:ext cx="4571280" cy="173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SRG/eROSITA TM1: 10 ks, 0.4-7.0 keV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phabs*apec: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N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= 10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20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cm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-2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, Z = 0.3∙Z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☉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Google Shape;105;p 1"/>
          <p:cNvSpPr/>
          <p:nvPr/>
        </p:nvSpPr>
        <p:spPr>
          <a:xfrm>
            <a:off x="3754800" y="-179280"/>
            <a:ext cx="50284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Аппроксимация спектров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0" name="Google Shape;106;p 1" descr=""/>
          <p:cNvPicPr/>
          <p:nvPr/>
        </p:nvPicPr>
        <p:blipFill>
          <a:blip r:embed="rId3"/>
          <a:stretch/>
        </p:blipFill>
        <p:spPr>
          <a:xfrm>
            <a:off x="5258880" y="1833480"/>
            <a:ext cx="1783800" cy="780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171;p12"/>
          <p:cNvSpPr/>
          <p:nvPr/>
        </p:nvSpPr>
        <p:spPr>
          <a:xfrm>
            <a:off x="0" y="14436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Сравнение спектральных температур</a:t>
            </a:r>
            <a:br>
              <a:rPr sz="4000"/>
            </a:b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(с учётом фона и без него)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-309600" y="1286640"/>
            <a:ext cx="9682200" cy="547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"/>
          <p:cNvSpPr txBox="1"/>
          <p:nvPr/>
        </p:nvSpPr>
        <p:spPr>
          <a:xfrm>
            <a:off x="1371600" y="1371600"/>
            <a:ext cx="54864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Как температура меняется со вкладом АЯГов?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178;p13"/>
          <p:cNvSpPr/>
          <p:nvPr/>
        </p:nvSpPr>
        <p:spPr>
          <a:xfrm>
            <a:off x="0" y="22860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Сравнение температур и светимостей: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спектры без фона и с фоном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0" y="1913400"/>
            <a:ext cx="9143640" cy="441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1326240" y="349200"/>
            <a:ext cx="6491880" cy="6491880"/>
          </a:xfrm>
          <a:prstGeom prst="rect">
            <a:avLst/>
          </a:prstGeom>
          <a:ln w="0">
            <a:noFill/>
          </a:ln>
        </p:spPr>
      </p:pic>
      <p:sp>
        <p:nvSpPr>
          <p:cNvPr id="227" name="Google Shape;183;p14"/>
          <p:cNvSpPr/>
          <p:nvPr/>
        </p:nvSpPr>
        <p:spPr>
          <a:xfrm>
            <a:off x="0" y="84240"/>
            <a:ext cx="9143280" cy="9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Связь температуры и средней энергии спектра</a:t>
            </a:r>
            <a:br>
              <a:rPr sz="3200"/>
            </a:b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(с учётом рентгеновского фона)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1317600" y="349200"/>
            <a:ext cx="6508800" cy="6508800"/>
          </a:xfrm>
          <a:prstGeom prst="rect">
            <a:avLst/>
          </a:prstGeom>
          <a:ln w="0">
            <a:noFill/>
          </a:ln>
        </p:spPr>
      </p:pic>
      <p:sp>
        <p:nvSpPr>
          <p:cNvPr id="229" name="Google Shape;183;p 1"/>
          <p:cNvSpPr/>
          <p:nvPr/>
        </p:nvSpPr>
        <p:spPr>
          <a:xfrm>
            <a:off x="0" y="84240"/>
            <a:ext cx="9143280" cy="9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Связь температуры и средней энергии спектра</a:t>
            </a:r>
            <a:br>
              <a:rPr sz="3200"/>
            </a:b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(с учётом рентгеновского фона и без него)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190;p15"/>
          <p:cNvSpPr/>
          <p:nvPr/>
        </p:nvSpPr>
        <p:spPr>
          <a:xfrm>
            <a:off x="0" y="15228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Температура и средняя энергия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как индикаторы массы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1" name="Google Shape;191;p15"/>
          <p:cNvSpPr/>
          <p:nvPr/>
        </p:nvSpPr>
        <p:spPr>
          <a:xfrm>
            <a:off x="457200" y="1587600"/>
            <a:ext cx="388548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Спектральная температура скопления как функция его массы: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2" name="Google Shape;192;p15"/>
          <p:cNvSpPr/>
          <p:nvPr/>
        </p:nvSpPr>
        <p:spPr>
          <a:xfrm>
            <a:off x="4908600" y="1587600"/>
            <a:ext cx="388548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Средняя энергия спектра скопления как функция его массы: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3" name="Google Shape;193;p15" descr=""/>
          <p:cNvPicPr/>
          <p:nvPr/>
        </p:nvPicPr>
        <p:blipFill>
          <a:blip r:embed="rId1"/>
          <a:stretch/>
        </p:blipFill>
        <p:spPr>
          <a:xfrm>
            <a:off x="133200" y="2227320"/>
            <a:ext cx="4209480" cy="4266360"/>
          </a:xfrm>
          <a:prstGeom prst="rect">
            <a:avLst/>
          </a:prstGeom>
          <a:ln w="0">
            <a:noFill/>
          </a:ln>
        </p:spPr>
      </p:pic>
      <p:pic>
        <p:nvPicPr>
          <p:cNvPr id="234" name="Google Shape;194;p15" descr=""/>
          <p:cNvPicPr/>
          <p:nvPr/>
        </p:nvPicPr>
        <p:blipFill>
          <a:blip r:embed="rId2"/>
          <a:stretch/>
        </p:blipFill>
        <p:spPr>
          <a:xfrm>
            <a:off x="4352760" y="2229840"/>
            <a:ext cx="4409280" cy="426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1159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Скопления галактик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Google Shape;57;p2"/>
          <p:cNvSpPr/>
          <p:nvPr/>
        </p:nvSpPr>
        <p:spPr>
          <a:xfrm>
            <a:off x="250920" y="5877000"/>
            <a:ext cx="432036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IDCS J1426.5+3508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Google Shape;58;p2"/>
          <p:cNvSpPr/>
          <p:nvPr/>
        </p:nvSpPr>
        <p:spPr>
          <a:xfrm>
            <a:off x="3471840" y="3665520"/>
            <a:ext cx="18360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7" name="Google Shape;59;p2" descr=""/>
          <p:cNvPicPr/>
          <p:nvPr/>
        </p:nvPicPr>
        <p:blipFill>
          <a:blip r:embed="rId1"/>
          <a:stretch/>
        </p:blipFill>
        <p:spPr>
          <a:xfrm>
            <a:off x="4788000" y="1508040"/>
            <a:ext cx="4185360" cy="4296600"/>
          </a:xfrm>
          <a:prstGeom prst="rect">
            <a:avLst/>
          </a:prstGeom>
          <a:ln w="0">
            <a:noFill/>
          </a:ln>
        </p:spPr>
      </p:pic>
      <p:sp>
        <p:nvSpPr>
          <p:cNvPr id="178" name="Google Shape;60;p2"/>
          <p:cNvSpPr/>
          <p:nvPr/>
        </p:nvSpPr>
        <p:spPr>
          <a:xfrm>
            <a:off x="7451640" y="6524640"/>
            <a:ext cx="169164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esahubble.org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9" name="Google Shape;61;p2"/>
          <p:cNvSpPr/>
          <p:nvPr/>
        </p:nvSpPr>
        <p:spPr>
          <a:xfrm>
            <a:off x="4788000" y="5877000"/>
            <a:ext cx="417600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MACSJ0138.0-2155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0" name="Google Shape;62;p2" descr=""/>
          <p:cNvPicPr/>
          <p:nvPr/>
        </p:nvPicPr>
        <p:blipFill>
          <a:blip r:embed="rId2"/>
          <a:stretch/>
        </p:blipFill>
        <p:spPr>
          <a:xfrm>
            <a:off x="250920" y="1508040"/>
            <a:ext cx="4320360" cy="432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199;p16"/>
          <p:cNvSpPr/>
          <p:nvPr/>
        </p:nvSpPr>
        <p:spPr>
          <a:xfrm>
            <a:off x="457200" y="-73080"/>
            <a:ext cx="8228880" cy="1235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  <a:ea typeface="Arial"/>
              </a:rPr>
              <a:t>Заключение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236" name="Google Shape;200;p16"/>
          <p:cNvSpPr/>
          <p:nvPr/>
        </p:nvSpPr>
        <p:spPr>
          <a:xfrm>
            <a:off x="0" y="1154160"/>
            <a:ext cx="9143280" cy="52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57200" indent="-4129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900" spc="-1" strike="noStrike">
                <a:solidFill>
                  <a:srgbClr val="000000"/>
                </a:solidFill>
                <a:latin typeface="Arial"/>
                <a:ea typeface="Arial"/>
              </a:rPr>
              <a:t>Создан архив изображений и спектров массивных скоплений из симуляций Magneticum</a:t>
            </a:r>
            <a:endParaRPr b="0" lang="en-US" sz="29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Для выборки из 84 скоплений с M</a:t>
            </a:r>
            <a:r>
              <a:rPr b="0" i="1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&gt; 10</a:t>
            </a:r>
            <a:r>
              <a:rPr b="0" i="1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M</a:t>
            </a:r>
            <a:r>
              <a:rPr b="0" i="1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sun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показано, что средняя энергия рентгеновского спектра является устойчивым индикатором: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…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температуры: </a:t>
            </a:r>
            <a:r>
              <a:rPr b="0" lang="en-US" sz="3000" spc="-1" strike="noStrike">
                <a:solidFill>
                  <a:srgbClr val="000000"/>
                </a:solidFill>
                <a:highlight>
                  <a:srgbClr val="f4cccc"/>
                </a:highlight>
                <a:latin typeface="Arial"/>
                <a:ea typeface="Arial"/>
              </a:rPr>
              <a:t>функция с ошибками</a:t>
            </a:r>
            <a:endParaRPr b="0" lang="en-US" sz="3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…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массы:  </a:t>
            </a:r>
            <a:r>
              <a:rPr b="0" lang="en-US" sz="3000" spc="-1" strike="noStrike">
                <a:solidFill>
                  <a:srgbClr val="000000"/>
                </a:solidFill>
                <a:highlight>
                  <a:srgbClr val="f4cccc"/>
                </a:highlight>
                <a:latin typeface="Arial"/>
                <a:ea typeface="Arial"/>
              </a:rPr>
              <a:t>функция с ошибками</a:t>
            </a:r>
            <a:endParaRPr b="0" lang="en-US" sz="30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latin typeface="Arial"/>
            </a:endParaRPr>
          </a:p>
          <a:p>
            <a:pPr marL="457200" indent="-41904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Предложенный метод позволяет минимизировать трудности, связанные с выбором модели для аппроксимации спектров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06;p18" descr=""/>
          <p:cNvPicPr/>
          <p:nvPr/>
        </p:nvPicPr>
        <p:blipFill>
          <a:blip r:embed="rId1"/>
          <a:stretch/>
        </p:blipFill>
        <p:spPr>
          <a:xfrm>
            <a:off x="417600" y="1757520"/>
            <a:ext cx="1571040" cy="705600"/>
          </a:xfrm>
          <a:prstGeom prst="rect">
            <a:avLst/>
          </a:prstGeom>
          <a:ln w="0">
            <a:noFill/>
          </a:ln>
        </p:spPr>
      </p:pic>
      <p:pic>
        <p:nvPicPr>
          <p:cNvPr id="238" name="Google Shape;207;p18" descr=""/>
          <p:cNvPicPr/>
          <p:nvPr/>
        </p:nvPicPr>
        <p:blipFill>
          <a:blip r:embed="rId2"/>
          <a:stretch/>
        </p:blipFill>
        <p:spPr>
          <a:xfrm>
            <a:off x="541440" y="3994200"/>
            <a:ext cx="3656880" cy="1175760"/>
          </a:xfrm>
          <a:prstGeom prst="rect">
            <a:avLst/>
          </a:prstGeom>
          <a:ln w="0">
            <a:noFill/>
          </a:ln>
        </p:spPr>
      </p:pic>
      <p:pic>
        <p:nvPicPr>
          <p:cNvPr id="239" name="Google Shape;208;p18" descr=""/>
          <p:cNvPicPr/>
          <p:nvPr/>
        </p:nvPicPr>
        <p:blipFill>
          <a:blip r:embed="rId3"/>
          <a:stretch/>
        </p:blipFill>
        <p:spPr>
          <a:xfrm>
            <a:off x="420840" y="5257800"/>
            <a:ext cx="3885480" cy="534240"/>
          </a:xfrm>
          <a:prstGeom prst="rect">
            <a:avLst/>
          </a:prstGeom>
          <a:ln w="0">
            <a:noFill/>
          </a:ln>
        </p:spPr>
      </p:pic>
      <p:pic>
        <p:nvPicPr>
          <p:cNvPr id="240" name="Google Shape;209;p18" descr=""/>
          <p:cNvPicPr/>
          <p:nvPr/>
        </p:nvPicPr>
        <p:blipFill>
          <a:blip r:embed="rId4"/>
          <a:stretch/>
        </p:blipFill>
        <p:spPr>
          <a:xfrm>
            <a:off x="2301840" y="1828800"/>
            <a:ext cx="1948680" cy="583560"/>
          </a:xfrm>
          <a:prstGeom prst="rect">
            <a:avLst/>
          </a:prstGeom>
          <a:ln w="0">
            <a:noFill/>
          </a:ln>
        </p:spPr>
      </p:pic>
      <p:pic>
        <p:nvPicPr>
          <p:cNvPr id="241" name="Google Shape;210;p18" descr=""/>
          <p:cNvPicPr/>
          <p:nvPr/>
        </p:nvPicPr>
        <p:blipFill>
          <a:blip r:embed="rId5"/>
          <a:stretch/>
        </p:blipFill>
        <p:spPr>
          <a:xfrm>
            <a:off x="2971800" y="457200"/>
            <a:ext cx="4395240" cy="870840"/>
          </a:xfrm>
          <a:prstGeom prst="rect">
            <a:avLst/>
          </a:prstGeom>
          <a:ln w="0">
            <a:noFill/>
          </a:ln>
        </p:spPr>
      </p:pic>
      <p:sp>
        <p:nvSpPr>
          <p:cNvPr id="242" name="Google Shape;211;p18"/>
          <p:cNvSpPr/>
          <p:nvPr/>
        </p:nvSpPr>
        <p:spPr>
          <a:xfrm>
            <a:off x="2467080" y="3200400"/>
            <a:ext cx="20566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Z – пространственное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распределение металличности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43" name="Google Shape;212;p18" descr=""/>
          <p:cNvPicPr/>
          <p:nvPr/>
        </p:nvPicPr>
        <p:blipFill>
          <a:blip r:embed="rId6"/>
          <a:stretch/>
        </p:blipFill>
        <p:spPr>
          <a:xfrm>
            <a:off x="152280" y="223920"/>
            <a:ext cx="8838360" cy="1254960"/>
          </a:xfrm>
          <a:prstGeom prst="rect">
            <a:avLst/>
          </a:prstGeom>
          <a:ln w="0">
            <a:noFill/>
          </a:ln>
        </p:spPr>
      </p:pic>
      <p:pic>
        <p:nvPicPr>
          <p:cNvPr id="244" name="Google Shape;213;p18" descr=""/>
          <p:cNvPicPr/>
          <p:nvPr/>
        </p:nvPicPr>
        <p:blipFill>
          <a:blip r:embed="rId7"/>
          <a:stretch/>
        </p:blipFill>
        <p:spPr>
          <a:xfrm>
            <a:off x="1825560" y="2590920"/>
            <a:ext cx="3045600" cy="658080"/>
          </a:xfrm>
          <a:prstGeom prst="rect">
            <a:avLst/>
          </a:prstGeom>
          <a:ln w="0">
            <a:noFill/>
          </a:ln>
        </p:spPr>
      </p:pic>
      <p:pic>
        <p:nvPicPr>
          <p:cNvPr id="245" name="Google Shape;214;p18" descr=""/>
          <p:cNvPicPr/>
          <p:nvPr/>
        </p:nvPicPr>
        <p:blipFill>
          <a:blip r:embed="rId8"/>
          <a:stretch/>
        </p:blipFill>
        <p:spPr>
          <a:xfrm>
            <a:off x="220680" y="2619360"/>
            <a:ext cx="1767600" cy="543960"/>
          </a:xfrm>
          <a:prstGeom prst="rect">
            <a:avLst/>
          </a:prstGeom>
          <a:ln w="0">
            <a:noFill/>
          </a:ln>
        </p:spPr>
      </p:pic>
      <p:pic>
        <p:nvPicPr>
          <p:cNvPr id="246" name="Google Shape;215;p18" descr=""/>
          <p:cNvPicPr/>
          <p:nvPr/>
        </p:nvPicPr>
        <p:blipFill>
          <a:blip r:embed="rId9"/>
          <a:stretch/>
        </p:blipFill>
        <p:spPr>
          <a:xfrm>
            <a:off x="4419720" y="1708200"/>
            <a:ext cx="4723560" cy="479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68;p3"/>
          <p:cNvSpPr/>
          <p:nvPr/>
        </p:nvSpPr>
        <p:spPr>
          <a:xfrm>
            <a:off x="2030400" y="2575080"/>
            <a:ext cx="54730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Google Shape;69;p3" descr=""/>
          <p:cNvPicPr/>
          <p:nvPr/>
        </p:nvPicPr>
        <p:blipFill>
          <a:blip r:embed="rId1"/>
          <a:stretch/>
        </p:blipFill>
        <p:spPr>
          <a:xfrm>
            <a:off x="277920" y="1125360"/>
            <a:ext cx="8587800" cy="5230080"/>
          </a:xfrm>
          <a:prstGeom prst="rect">
            <a:avLst/>
          </a:prstGeom>
          <a:ln w="0">
            <a:noFill/>
          </a:ln>
        </p:spPr>
      </p:pic>
      <p:sp>
        <p:nvSpPr>
          <p:cNvPr id="183" name="Google Shape;70;p3"/>
          <p:cNvSpPr/>
          <p:nvPr/>
        </p:nvSpPr>
        <p:spPr>
          <a:xfrm>
            <a:off x="4343400" y="5943600"/>
            <a:ext cx="913680" cy="456480"/>
          </a:xfrm>
          <a:prstGeom prst="roundRect">
            <a:avLst>
              <a:gd name="adj" fmla="val 3600"/>
            </a:avLst>
          </a:pr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Google Shape;71;p3"/>
          <p:cNvSpPr/>
          <p:nvPr/>
        </p:nvSpPr>
        <p:spPr>
          <a:xfrm>
            <a:off x="4432320" y="5850000"/>
            <a:ext cx="703080" cy="109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600" spc="-1" strike="noStrike">
                <a:solidFill>
                  <a:srgbClr val="000000"/>
                </a:solidFill>
                <a:latin typeface="Arial"/>
                <a:ea typeface="Arial"/>
              </a:rPr>
              <a:t>?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185" name="Google Shape;72;p3"/>
          <p:cNvSpPr/>
          <p:nvPr/>
        </p:nvSpPr>
        <p:spPr>
          <a:xfrm>
            <a:off x="0" y="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Температура газа в скоплениях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4297320" y="2011320"/>
            <a:ext cx="4869720" cy="4869720"/>
          </a:xfrm>
          <a:prstGeom prst="rect">
            <a:avLst/>
          </a:prstGeom>
          <a:ln w="0">
            <a:noFill/>
          </a:ln>
        </p:spPr>
      </p:pic>
      <p:pic>
        <p:nvPicPr>
          <p:cNvPr id="187" name="Google Shape;78;p4" descr=""/>
          <p:cNvPicPr/>
          <p:nvPr/>
        </p:nvPicPr>
        <p:blipFill>
          <a:blip r:embed="rId2"/>
          <a:stretch/>
        </p:blipFill>
        <p:spPr>
          <a:xfrm>
            <a:off x="312840" y="2585880"/>
            <a:ext cx="3799800" cy="3814200"/>
          </a:xfrm>
          <a:prstGeom prst="rect">
            <a:avLst/>
          </a:prstGeom>
          <a:ln w="0">
            <a:noFill/>
          </a:ln>
        </p:spPr>
      </p:pic>
      <p:sp>
        <p:nvSpPr>
          <p:cNvPr id="188" name="Google Shape;80;p4"/>
          <p:cNvSpPr/>
          <p:nvPr/>
        </p:nvSpPr>
        <p:spPr>
          <a:xfrm>
            <a:off x="4343400" y="1236600"/>
            <a:ext cx="4854240" cy="12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→ 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(x,y), z, R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, M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, T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, L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x500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 etc.</a:t>
            </a:r>
            <a:endParaRPr b="0" lang="en-US" sz="1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Выборка: 84 скопления с M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 &gt; 10</a:t>
            </a:r>
            <a:r>
              <a:rPr b="0" lang="en-US" sz="19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 M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sun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189" name="Google Shape;81;p4"/>
          <p:cNvSpPr/>
          <p:nvPr/>
        </p:nvSpPr>
        <p:spPr>
          <a:xfrm>
            <a:off x="149760" y="1100160"/>
            <a:ext cx="4147200" cy="14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Hirschmann et al. (2014), </a:t>
            </a:r>
            <a:r>
              <a:rPr b="0" i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magneticum.org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Box2/hr: (352 Mpc/h)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3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2*1584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3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частиц,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DM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= 6.9 × 10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8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M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sun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/h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gas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= 1.4 × 10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8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M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sun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/h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2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Симуляции Magneticum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0" y="-19080"/>
            <a:ext cx="91432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Масштабные соотношения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2" name="Google Shape;91;g2a1b9ba31df_0_13"/>
          <p:cNvSpPr/>
          <p:nvPr/>
        </p:nvSpPr>
        <p:spPr>
          <a:xfrm>
            <a:off x="1819800" y="6310080"/>
            <a:ext cx="550404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55680" bIns="3556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Вихлинин и др. (2009); Чуразов, Вихлинин, Сюняев (2015)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5065200" y="1118520"/>
            <a:ext cx="3585240" cy="1026360"/>
          </a:xfrm>
          <a:prstGeom prst="rect">
            <a:avLst/>
          </a:prstGeom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781200" y="1447560"/>
            <a:ext cx="3630240" cy="71748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3"/>
          <a:stretch/>
        </p:blipFill>
        <p:spPr>
          <a:xfrm>
            <a:off x="304920" y="2080800"/>
            <a:ext cx="8496000" cy="424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96;p5" descr=""/>
          <p:cNvPicPr/>
          <p:nvPr/>
        </p:nvPicPr>
        <p:blipFill>
          <a:blip r:embed="rId1"/>
          <a:stretch/>
        </p:blipFill>
        <p:spPr>
          <a:xfrm>
            <a:off x="-649440" y="-520560"/>
            <a:ext cx="9967320" cy="7973280"/>
          </a:xfrm>
          <a:prstGeom prst="rect">
            <a:avLst/>
          </a:prstGeom>
          <a:ln w="0">
            <a:noFill/>
          </a:ln>
        </p:spPr>
      </p:pic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03040"/>
            <a:ext cx="8228880" cy="1142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rIns="0" tIns="28440" bIns="0" anchor="ctr">
            <a:noAutofit/>
          </a:bodyPr>
          <a:p>
            <a:pPr algn="ctr">
              <a:lnSpc>
                <a:spcPct val="93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Скопления галактик и списки фотонов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8" name="Google Shape;98;p5"/>
          <p:cNvSpPr/>
          <p:nvPr/>
        </p:nvSpPr>
        <p:spPr>
          <a:xfrm>
            <a:off x="-160560" y="6022440"/>
            <a:ext cx="9357840" cy="61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highlight>
                  <a:srgbClr val="b6d7a8"/>
                </a:highlight>
                <a:latin typeface="Arial"/>
                <a:ea typeface="Arial"/>
              </a:rPr>
              <a:t>Зелёные плоскости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 – границы слоёв в световом конусе, </a:t>
            </a:r>
            <a:r>
              <a:rPr b="0" lang="en-US" sz="1500" spc="-1" strike="noStrike">
                <a:solidFill>
                  <a:srgbClr val="000000"/>
                </a:solidFill>
                <a:highlight>
                  <a:srgbClr val="f4cccc"/>
                </a:highlight>
                <a:latin typeface="Arial"/>
                <a:ea typeface="Arial"/>
              </a:rPr>
              <a:t>красные плоскости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 – центры слоёв.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highlight>
                  <a:srgbClr val="c9daf8"/>
                </a:highlight>
                <a:latin typeface="Arial"/>
                <a:ea typeface="Arial"/>
              </a:rPr>
              <a:t>Синие точки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 - скопления, радиус чёрных кружков равен R</a:t>
            </a:r>
            <a:r>
              <a:rPr b="0" lang="en-US" sz="15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1500" spc="-1" strike="noStrike">
                <a:solidFill>
                  <a:srgbClr val="040c28"/>
                </a:solidFill>
                <a:latin typeface="Arial"/>
                <a:ea typeface="Arial"/>
              </a:rPr>
              <a:t>×20 (для наглядности).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03;p6" descr=""/>
          <p:cNvPicPr/>
          <p:nvPr/>
        </p:nvPicPr>
        <p:blipFill>
          <a:blip r:embed="rId1"/>
          <a:stretch/>
        </p:blipFill>
        <p:spPr>
          <a:xfrm>
            <a:off x="217080" y="69840"/>
            <a:ext cx="3174120" cy="2709000"/>
          </a:xfrm>
          <a:prstGeom prst="rect">
            <a:avLst/>
          </a:prstGeom>
          <a:ln w="0">
            <a:noFill/>
          </a:ln>
        </p:spPr>
      </p:pic>
      <p:sp>
        <p:nvSpPr>
          <p:cNvPr id="200" name="Google Shape;104;p6"/>
          <p:cNvSpPr/>
          <p:nvPr/>
        </p:nvSpPr>
        <p:spPr>
          <a:xfrm>
            <a:off x="4164120" y="531360"/>
            <a:ext cx="4571280" cy="173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SRG/eROSITA TM1: 10 ks, 0.4-7.0 keV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phabs*apec: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N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= 10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20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cm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-2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, Z = 0.3∙Z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☉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1" name="Google Shape;105;p6"/>
          <p:cNvSpPr/>
          <p:nvPr/>
        </p:nvSpPr>
        <p:spPr>
          <a:xfrm>
            <a:off x="3754800" y="-179280"/>
            <a:ext cx="50284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Аппроксимация спектров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2" name="Google Shape;106;p6" descr=""/>
          <p:cNvPicPr/>
          <p:nvPr/>
        </p:nvPicPr>
        <p:blipFill>
          <a:blip r:embed="rId2"/>
          <a:stretch/>
        </p:blipFill>
        <p:spPr>
          <a:xfrm>
            <a:off x="5258880" y="1833480"/>
            <a:ext cx="1783800" cy="780480"/>
          </a:xfrm>
          <a:prstGeom prst="rect">
            <a:avLst/>
          </a:prstGeom>
          <a:ln w="0">
            <a:noFill/>
          </a:ln>
        </p:spPr>
      </p:pic>
      <p:pic>
        <p:nvPicPr>
          <p:cNvPr id="203" name="Google Shape;107;p6" descr=""/>
          <p:cNvPicPr/>
          <p:nvPr/>
        </p:nvPicPr>
        <p:blipFill>
          <a:blip r:embed="rId3"/>
          <a:stretch/>
        </p:blipFill>
        <p:spPr>
          <a:xfrm>
            <a:off x="442800" y="2611440"/>
            <a:ext cx="8257320" cy="424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480960" y="169200"/>
            <a:ext cx="4419360" cy="6629400"/>
          </a:xfrm>
          <a:prstGeom prst="rect">
            <a:avLst/>
          </a:prstGeom>
          <a:ln w="0">
            <a:noFill/>
          </a:ln>
        </p:spPr>
      </p:pic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5257800" y="123120"/>
            <a:ext cx="3161880" cy="3161880"/>
          </a:xfrm>
          <a:prstGeom prst="rect">
            <a:avLst/>
          </a:prstGeom>
          <a:ln w="0">
            <a:noFill/>
          </a:ln>
        </p:spPr>
      </p:pic>
      <p:pic>
        <p:nvPicPr>
          <p:cNvPr id="206" name="" descr=""/>
          <p:cNvPicPr/>
          <p:nvPr/>
        </p:nvPicPr>
        <p:blipFill>
          <a:blip r:embed="rId3"/>
          <a:stretch/>
        </p:blipFill>
        <p:spPr>
          <a:xfrm>
            <a:off x="5244840" y="3548160"/>
            <a:ext cx="3174840" cy="317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137;g2a1b9ba31df_0_5"/>
          <p:cNvSpPr/>
          <p:nvPr/>
        </p:nvSpPr>
        <p:spPr>
          <a:xfrm>
            <a:off x="0" y="21636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Сравнение температур: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спектральной и взвешенной по массе</a:t>
            </a:r>
            <a:br>
              <a:rPr sz="3600"/>
            </a:br>
            <a:endParaRPr b="0" lang="en-US" sz="3600" spc="-1" strike="noStrike"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-281520" y="1323000"/>
            <a:ext cx="9707400" cy="548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2023-04-16T16:43:07Z</dcterms:created>
  <dc:creator>Лёша</dc:creator>
  <dc:description/>
  <dc:language>en-US</dc:language>
  <cp:lastModifiedBy/>
  <dcterms:modified xsi:type="dcterms:W3CDTF">2023-12-04T23:39:39Z</dcterms:modified>
  <cp:revision>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